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63" r:id="rId3"/>
    <p:sldId id="525" r:id="rId4"/>
    <p:sldId id="520" r:id="rId5"/>
    <p:sldId id="524" r:id="rId6"/>
    <p:sldId id="516" r:id="rId7"/>
    <p:sldId id="517" r:id="rId8"/>
    <p:sldId id="526" r:id="rId9"/>
    <p:sldId id="527" r:id="rId10"/>
    <p:sldId id="259" r:id="rId11"/>
    <p:sldId id="260" r:id="rId12"/>
    <p:sldId id="261" r:id="rId13"/>
    <p:sldId id="262" r:id="rId14"/>
    <p:sldId id="263" r:id="rId15"/>
    <p:sldId id="264"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10/30/2024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10/30/2024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10/30/2024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10/30/2024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10/30/2024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10/30/2024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10/30/2024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10/30/2024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10/30/2024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10/30/2024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10/30/2024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10/30/2024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www.pngall.com/blocked-png" TargetMode="External"/><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signup?source=login" TargetMode="External"/><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6.png"/><Relationship Id="rId4" Type="http://schemas.openxmlformats.org/officeDocument/2006/relationships/hyperlink" Target="https://freesvg.org/simple-white-cloud-icon-vector-graph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Important Git Commands</a:t>
            </a:r>
            <a:endParaRPr/>
          </a:p>
        </p:txBody>
      </p:sp>
      <p:pic>
        <p:nvPicPr>
          <p:cNvPr id="119" name="Google Shape;119;p4"/>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20" name="Google Shape;120;p4"/>
          <p:cNvSpPr txBox="1"/>
          <p:nvPr/>
        </p:nvSpPr>
        <p:spPr>
          <a:xfrm>
            <a:off x="261764" y="779090"/>
            <a:ext cx="11161500" cy="50784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init</a:t>
            </a:r>
            <a:r>
              <a:rPr lang="en-US" sz="1800">
                <a:solidFill>
                  <a:schemeClr val="dk1"/>
                </a:solidFill>
                <a:latin typeface="Calibri"/>
                <a:ea typeface="Calibri"/>
                <a:cs typeface="Calibri"/>
                <a:sym typeface="Calibri"/>
              </a:rPr>
              <a:t> 🡪 used to initialize a local git repository.</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status</a:t>
            </a:r>
            <a:r>
              <a:rPr lang="en-US" sz="1800">
                <a:solidFill>
                  <a:schemeClr val="dk1"/>
                </a:solidFill>
                <a:latin typeface="Calibri"/>
                <a:ea typeface="Calibri"/>
                <a:cs typeface="Calibri"/>
                <a:sym typeface="Calibri"/>
              </a:rPr>
              <a:t> 🡪 to check the status of files in our git repo. (type of files in git: untracked, modified, newly added, deleted, etc.)</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add &lt;fileName&gt; </a:t>
            </a:r>
            <a:r>
              <a:rPr lang="en-US" sz="1800">
                <a:solidFill>
                  <a:schemeClr val="dk1"/>
                </a:solidFill>
                <a:latin typeface="Calibri"/>
                <a:ea typeface="Calibri"/>
                <a:cs typeface="Calibri"/>
                <a:sym typeface="Calibri"/>
              </a:rPr>
              <a:t>🡪 to add a particular file to staging area. If we want to add all the files present in the root directory to staging area we can use the command </a:t>
            </a:r>
            <a:r>
              <a:rPr lang="en-US" sz="1800" b="1" i="1">
                <a:solidFill>
                  <a:schemeClr val="dk1"/>
                </a:solidFill>
                <a:latin typeface="Calibri"/>
                <a:ea typeface="Calibri"/>
                <a:cs typeface="Calibri"/>
                <a:sym typeface="Calibri"/>
              </a:rPr>
              <a:t>‘git add .’</a:t>
            </a:r>
            <a:r>
              <a:rPr lang="en-US" sz="1800">
                <a:solidFill>
                  <a:schemeClr val="dk1"/>
                </a:solidFill>
                <a:latin typeface="Calibri"/>
                <a:ea typeface="Calibri"/>
                <a:cs typeface="Calibri"/>
                <a:sym typeface="Calibri"/>
              </a:rPr>
              <a:t> </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commit 🡪 </a:t>
            </a:r>
            <a:r>
              <a:rPr lang="en-US" sz="1800">
                <a:solidFill>
                  <a:schemeClr val="dk1"/>
                </a:solidFill>
                <a:latin typeface="Calibri"/>
                <a:ea typeface="Calibri"/>
                <a:cs typeface="Calibri"/>
                <a:sym typeface="Calibri"/>
              </a:rPr>
              <a:t>to commit(save) changes in the git repository.</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log 🡪 </a:t>
            </a:r>
            <a:r>
              <a:rPr lang="en-US" sz="1800">
                <a:solidFill>
                  <a:schemeClr val="dk1"/>
                </a:solidFill>
                <a:latin typeface="Calibri"/>
                <a:ea typeface="Calibri"/>
                <a:cs typeface="Calibri"/>
                <a:sym typeface="Calibri"/>
              </a:rPr>
              <a:t>to see the logs of git repository.</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log --oneline 🡪 </a:t>
            </a:r>
            <a:r>
              <a:rPr lang="en-US" sz="1800">
                <a:solidFill>
                  <a:schemeClr val="dk1"/>
                </a:solidFill>
                <a:latin typeface="Calibri"/>
                <a:ea typeface="Calibri"/>
                <a:cs typeface="Calibri"/>
                <a:sym typeface="Calibri"/>
              </a:rPr>
              <a:t>to see git logs in one line format.</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branch 🡪 </a:t>
            </a:r>
            <a:r>
              <a:rPr lang="en-US" sz="1800">
                <a:solidFill>
                  <a:schemeClr val="dk1"/>
                </a:solidFill>
                <a:latin typeface="Calibri"/>
                <a:ea typeface="Calibri"/>
                <a:cs typeface="Calibri"/>
                <a:sym typeface="Calibri"/>
              </a:rPr>
              <a:t>to list all the available branches in git repo.</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branch &lt;branchName&gt; 🡪 </a:t>
            </a:r>
            <a:r>
              <a:rPr lang="en-US" sz="1800">
                <a:solidFill>
                  <a:schemeClr val="dk1"/>
                </a:solidFill>
                <a:latin typeface="Calibri"/>
                <a:ea typeface="Calibri"/>
                <a:cs typeface="Calibri"/>
                <a:sym typeface="Calibri"/>
              </a:rPr>
              <a:t>to create a new branch if not exists.</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switch &lt;branchName&gt; 🡪 </a:t>
            </a:r>
            <a:r>
              <a:rPr lang="en-US" sz="1800">
                <a:solidFill>
                  <a:schemeClr val="dk1"/>
                </a:solidFill>
                <a:latin typeface="Calibri"/>
                <a:ea typeface="Calibri"/>
                <a:cs typeface="Calibri"/>
                <a:sym typeface="Calibri"/>
              </a:rPr>
              <a:t>to switch from one branch to another.</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switch –c &lt;branchName&gt; 🡪 </a:t>
            </a:r>
            <a:r>
              <a:rPr lang="en-US" sz="1800">
                <a:solidFill>
                  <a:schemeClr val="dk1"/>
                </a:solidFill>
                <a:latin typeface="Calibri"/>
                <a:ea typeface="Calibri"/>
                <a:cs typeface="Calibri"/>
                <a:sym typeface="Calibri"/>
              </a:rPr>
              <a:t>to switch to an existing branch if present or create and switch to the branch if not present.</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checkout &lt;branchName&gt; 🡪 </a:t>
            </a:r>
            <a:r>
              <a:rPr lang="en-US" sz="1800">
                <a:solidFill>
                  <a:schemeClr val="dk1"/>
                </a:solidFill>
                <a:latin typeface="Calibri"/>
                <a:ea typeface="Calibri"/>
                <a:cs typeface="Calibri"/>
                <a:sym typeface="Calibri"/>
              </a:rPr>
              <a:t>to switch to the given branch if exists. It will also discard the changes which are not yet committed.</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branch –m &lt;oldBranchName&gt; &lt;newBranchName&gt; 🡪 </a:t>
            </a:r>
            <a:r>
              <a:rPr lang="en-US" sz="1800">
                <a:solidFill>
                  <a:schemeClr val="dk1"/>
                </a:solidFill>
                <a:latin typeface="Calibri"/>
                <a:ea typeface="Calibri"/>
                <a:cs typeface="Calibri"/>
                <a:sym typeface="Calibri"/>
              </a:rPr>
              <a:t>to rename a branch.</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branch –d &lt;branchName&gt; 🡪 </a:t>
            </a:r>
            <a:r>
              <a:rPr lang="en-US" sz="1800">
                <a:solidFill>
                  <a:schemeClr val="dk1"/>
                </a:solidFill>
                <a:latin typeface="Calibri"/>
                <a:ea typeface="Calibri"/>
                <a:cs typeface="Calibri"/>
                <a:sym typeface="Calibri"/>
              </a:rPr>
              <a:t>to delete the git branch.</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git merge &lt;branchName&gt; 🡪 </a:t>
            </a:r>
            <a:r>
              <a:rPr lang="en-US" sz="1800">
                <a:solidFill>
                  <a:schemeClr val="dk1"/>
                </a:solidFill>
                <a:latin typeface="Calibri"/>
                <a:ea typeface="Calibri"/>
                <a:cs typeface="Calibri"/>
                <a:sym typeface="Calibri"/>
              </a:rPr>
              <a:t>to merge one branch into another.</a:t>
            </a:r>
            <a:endParaRPr sz="1800" b="1">
              <a:solidFill>
                <a:schemeClr val="dk1"/>
              </a:solidFill>
              <a:latin typeface="Calibri"/>
              <a:ea typeface="Calibri"/>
              <a:cs typeface="Calibri"/>
              <a:sym typeface="Calibri"/>
            </a:endParaRPr>
          </a:p>
        </p:txBody>
      </p:sp>
      <p:sp>
        <p:nvSpPr>
          <p:cNvPr id="121" name="Google Shape;121;p4"/>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Fiori Launchpad</a:t>
            </a:r>
            <a:endParaRPr/>
          </a:p>
        </p:txBody>
      </p:sp>
      <p:pic>
        <p:nvPicPr>
          <p:cNvPr id="127" name="Google Shape;127;p5"/>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28" name="Google Shape;128;p5"/>
          <p:cNvSpPr txBox="1"/>
          <p:nvPr/>
        </p:nvSpPr>
        <p:spPr>
          <a:xfrm>
            <a:off x="261764" y="779090"/>
            <a:ext cx="11161643" cy="258532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SAP Fiori Launchpad is a single access point for all the Applications in S/4HANA. Is available fiori frontend server once Fiori is installed in your SAP System.</a:t>
            </a:r>
            <a:endParaRPr/>
          </a:p>
          <a:p>
            <a:pPr marL="285750" marR="0" lvl="0" indent="-285750" algn="just" rtl="0">
              <a:spcBef>
                <a:spcPts val="0"/>
              </a:spcBef>
              <a:spcAft>
                <a:spcPts val="0"/>
              </a:spcAft>
              <a:buClr>
                <a:srgbClr val="333333"/>
              </a:buClr>
              <a:buSzPts val="1800"/>
              <a:buFont typeface="Arial"/>
              <a:buChar char="•"/>
            </a:pPr>
            <a:r>
              <a:rPr lang="en-US" sz="1800" b="0" i="0">
                <a:solidFill>
                  <a:srgbClr val="333333"/>
                </a:solidFill>
                <a:latin typeface="Calibri"/>
                <a:ea typeface="Calibri"/>
                <a:cs typeface="Calibri"/>
                <a:sym typeface="Calibri"/>
              </a:rPr>
              <a:t>The SAP Fiori launchpad is a shell that hosts SAP Fiori apps, and provides the apps with services such as navigation, personalization, embedded support, and application configuration.</a:t>
            </a:r>
            <a:endParaRPr/>
          </a:p>
          <a:p>
            <a:pPr marL="285750" marR="0" lvl="0" indent="-285750" algn="just" rtl="0">
              <a:spcBef>
                <a:spcPts val="0"/>
              </a:spcBef>
              <a:spcAft>
                <a:spcPts val="0"/>
              </a:spcAft>
              <a:buClr>
                <a:srgbClr val="333333"/>
              </a:buClr>
              <a:buSzPts val="1800"/>
              <a:buFont typeface="Arial"/>
              <a:buChar char="•"/>
            </a:pPr>
            <a:r>
              <a:rPr lang="en-US" sz="1800" b="0" i="0">
                <a:solidFill>
                  <a:srgbClr val="333333"/>
                </a:solidFill>
                <a:latin typeface="Calibri"/>
                <a:ea typeface="Calibri"/>
                <a:cs typeface="Calibri"/>
                <a:sym typeface="Calibri"/>
              </a:rPr>
              <a:t>The launchpad is the entry point to SAP Fiori apps on mobile and desktop devices. The launchpad displays a home page with tiles.</a:t>
            </a:r>
            <a:endParaRPr/>
          </a:p>
          <a:p>
            <a:pPr marL="285750" marR="0" lvl="0" indent="-285750" algn="just" rtl="0">
              <a:spcBef>
                <a:spcPts val="0"/>
              </a:spcBef>
              <a:spcAft>
                <a:spcPts val="0"/>
              </a:spcAft>
              <a:buClr>
                <a:srgbClr val="333333"/>
              </a:buClr>
              <a:buSzPts val="1800"/>
              <a:buFont typeface="Arial"/>
              <a:buChar char="•"/>
            </a:pPr>
            <a:r>
              <a:rPr lang="en-US" sz="1800" b="0" i="0">
                <a:solidFill>
                  <a:srgbClr val="333333"/>
                </a:solidFill>
                <a:latin typeface="Calibri"/>
                <a:ea typeface="Calibri"/>
                <a:cs typeface="Calibri"/>
                <a:sym typeface="Calibri"/>
              </a:rPr>
              <a:t>Each tile represents a business application that the user can launch. Tiles can also display live status indicators, such as the number of open tasks.</a:t>
            </a:r>
            <a:endParaRPr/>
          </a:p>
          <a:p>
            <a:pPr marL="285750" marR="0" lvl="0" indent="-285750" algn="just" rtl="0">
              <a:spcBef>
                <a:spcPts val="0"/>
              </a:spcBef>
              <a:spcAft>
                <a:spcPts val="0"/>
              </a:spcAft>
              <a:buClr>
                <a:srgbClr val="333333"/>
              </a:buClr>
              <a:buSzPts val="1800"/>
              <a:buFont typeface="Arial"/>
              <a:buChar char="•"/>
            </a:pPr>
            <a:r>
              <a:rPr lang="en-US" sz="1800" b="0" i="0">
                <a:solidFill>
                  <a:srgbClr val="333333"/>
                </a:solidFill>
                <a:latin typeface="Calibri"/>
                <a:ea typeface="Calibri"/>
                <a:cs typeface="Calibri"/>
                <a:sym typeface="Calibri"/>
              </a:rPr>
              <a:t>The launchpad is role-based. In other words, the user’s role determines which app tiles are shown.</a:t>
            </a:r>
            <a:endParaRPr/>
          </a:p>
        </p:txBody>
      </p:sp>
      <p:sp>
        <p:nvSpPr>
          <p:cNvPr id="129" name="Google Shape;129;p5"/>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30" name="Google Shape;130;p5"/>
          <p:cNvPicPr preferRelativeResize="0"/>
          <p:nvPr/>
        </p:nvPicPr>
        <p:blipFill rotWithShape="1">
          <a:blip r:embed="rId4">
            <a:alphaModFix/>
          </a:blip>
          <a:srcRect/>
          <a:stretch/>
        </p:blipFill>
        <p:spPr>
          <a:xfrm>
            <a:off x="4714733" y="3364413"/>
            <a:ext cx="6708674" cy="3256502"/>
          </a:xfrm>
          <a:prstGeom prst="rect">
            <a:avLst/>
          </a:prstGeom>
          <a:noFill/>
          <a:ln>
            <a:noFill/>
          </a:ln>
        </p:spPr>
      </p:pic>
      <p:sp>
        <p:nvSpPr>
          <p:cNvPr id="131" name="Google Shape;131;p5"/>
          <p:cNvSpPr txBox="1"/>
          <p:nvPr/>
        </p:nvSpPr>
        <p:spPr>
          <a:xfrm>
            <a:off x="261763" y="3429000"/>
            <a:ext cx="4452969" cy="258532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Launchpad comes with Launchpad Designer (LPD), which allows developer/consultant to configure access to the apps as a Tile.</a:t>
            </a:r>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TCode to access:</a:t>
            </a:r>
            <a:endParaRPr/>
          </a:p>
          <a:p>
            <a:pPr marL="742950" marR="0" lvl="1"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Launchpad: </a:t>
            </a:r>
            <a:r>
              <a:rPr lang="en-US" sz="1800" b="1" i="0" u="none" strike="noStrike" cap="none">
                <a:solidFill>
                  <a:schemeClr val="dk1"/>
                </a:solidFill>
                <a:latin typeface="Calibri"/>
                <a:ea typeface="Calibri"/>
                <a:cs typeface="Calibri"/>
                <a:sym typeface="Calibri"/>
              </a:rPr>
              <a:t>/N/UI2/FLP</a:t>
            </a:r>
            <a:endParaRPr/>
          </a:p>
          <a:p>
            <a:pPr marL="742950" marR="0" lvl="1" indent="-285750" algn="l"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Launchpad Designer: </a:t>
            </a:r>
            <a:r>
              <a:rPr lang="en-US" sz="1800" b="1" i="0" u="none" strike="noStrike" cap="none">
                <a:solidFill>
                  <a:schemeClr val="dk1"/>
                </a:solidFill>
                <a:latin typeface="Calibri"/>
                <a:ea typeface="Calibri"/>
                <a:cs typeface="Calibri"/>
                <a:sym typeface="Calibri"/>
              </a:rPr>
              <a:t>/n/UI2/FLPD_CONF</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Why we require Launchpad</a:t>
            </a:r>
            <a:endParaRPr/>
          </a:p>
        </p:txBody>
      </p:sp>
      <p:pic>
        <p:nvPicPr>
          <p:cNvPr id="137" name="Google Shape;137;p6"/>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38" name="Google Shape;138;p6"/>
          <p:cNvSpPr txBox="1"/>
          <p:nvPr/>
        </p:nvSpPr>
        <p:spPr>
          <a:xfrm>
            <a:off x="261764" y="779090"/>
            <a:ext cx="11161643" cy="26161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Just imagine, if my co. have developed 500 Apps in last Quarter, These 500 apps have got 500 URLs to access the app. As a end user, you would face below challenges</a:t>
            </a:r>
            <a:endParaRPr/>
          </a:p>
          <a:p>
            <a:pPr marL="457200" marR="0" lvl="0" indent="-4572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Finding URL for each app is a challenge</a:t>
            </a:r>
            <a:endParaRPr/>
          </a:p>
          <a:p>
            <a:pPr marL="457200" marR="0" lvl="0" indent="-4572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Making sure that you are right person to access app – Security</a:t>
            </a:r>
            <a:endParaRPr/>
          </a:p>
          <a:p>
            <a:pPr marL="457200" marR="0" lvl="0" indent="-4572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Also you should only be able to see apps which you are allowed to access</a:t>
            </a:r>
            <a:endParaRPr/>
          </a:p>
          <a:p>
            <a:pPr marL="457200" marR="0" lvl="0" indent="-4572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SAP Portal is now deprecated, what options do we have to access all functionality of ERP</a:t>
            </a:r>
            <a:endParaRPr/>
          </a:p>
          <a:p>
            <a:pPr marL="457200" marR="0" lvl="0" indent="-3429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Type of Fiori App Implementation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There are two types of Fiori App Implementations: Standard Apps and Customized Apps.</a:t>
            </a:r>
            <a:endParaRPr sz="1800">
              <a:solidFill>
                <a:schemeClr val="dk1"/>
              </a:solidFill>
              <a:latin typeface="Calibri"/>
              <a:ea typeface="Calibri"/>
              <a:cs typeface="Calibri"/>
              <a:sym typeface="Calibri"/>
            </a:endParaRPr>
          </a:p>
        </p:txBody>
      </p:sp>
      <p:sp>
        <p:nvSpPr>
          <p:cNvPr id="139" name="Google Shape;139;p6"/>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grpSp>
        <p:nvGrpSpPr>
          <p:cNvPr id="140" name="Google Shape;140;p6"/>
          <p:cNvGrpSpPr/>
          <p:nvPr/>
        </p:nvGrpSpPr>
        <p:grpSpPr>
          <a:xfrm>
            <a:off x="652101" y="3985640"/>
            <a:ext cx="4794105" cy="2525692"/>
            <a:chOff x="652102" y="4220307"/>
            <a:chExt cx="3760396" cy="2291025"/>
          </a:xfrm>
        </p:grpSpPr>
        <p:sp>
          <p:nvSpPr>
            <p:cNvPr id="141" name="Google Shape;141;p6"/>
            <p:cNvSpPr/>
            <p:nvPr/>
          </p:nvSpPr>
          <p:spPr>
            <a:xfrm>
              <a:off x="652102" y="4220307"/>
              <a:ext cx="3760396" cy="2291025"/>
            </a:xfrm>
            <a:prstGeom prst="rect">
              <a:avLst/>
            </a:prstGeom>
            <a:solidFill>
              <a:srgbClr val="D8D8D8">
                <a:alpha val="69803"/>
              </a:srgbClr>
            </a:solidFill>
            <a:ln>
              <a:noFill/>
            </a:ln>
          </p:spPr>
          <p:txBody>
            <a:bodyPr spcFirstLastPara="1" wrap="square" lIns="274300" tIns="731500" rIns="274300" bIns="45700" anchor="t" anchorCtr="0">
              <a:noAutofit/>
            </a:bodyPr>
            <a:lstStyle/>
            <a:p>
              <a:pPr marL="0" marR="0" lvl="0" indent="0" algn="l" rtl="0">
                <a:lnSpc>
                  <a:spcPct val="140000"/>
                </a:lnSpc>
                <a:spcBef>
                  <a:spcPts val="0"/>
                </a:spcBef>
                <a:spcAft>
                  <a:spcPts val="0"/>
                </a:spcAft>
                <a:buNone/>
              </a:pPr>
              <a:endParaRPr sz="1800">
                <a:solidFill>
                  <a:srgbClr val="262626"/>
                </a:solidFill>
                <a:latin typeface="Arial"/>
                <a:ea typeface="Arial"/>
                <a:cs typeface="Arial"/>
                <a:sym typeface="Arial"/>
              </a:endParaRPr>
            </a:p>
          </p:txBody>
        </p:sp>
        <p:sp>
          <p:nvSpPr>
            <p:cNvPr id="142" name="Google Shape;142;p6"/>
            <p:cNvSpPr/>
            <p:nvPr/>
          </p:nvSpPr>
          <p:spPr>
            <a:xfrm>
              <a:off x="652102" y="4220307"/>
              <a:ext cx="3760396" cy="970350"/>
            </a:xfrm>
            <a:custGeom>
              <a:avLst/>
              <a:gdLst/>
              <a:ahLst/>
              <a:cxnLst/>
              <a:rect l="l" t="t" r="r" b="b"/>
              <a:pathLst>
                <a:path w="3037243" h="970350" extrusionOk="0">
                  <a:moveTo>
                    <a:pt x="0" y="22919"/>
                  </a:moveTo>
                  <a:lnTo>
                    <a:pt x="3037243" y="970350"/>
                  </a:lnTo>
                  <a:cubicBezTo>
                    <a:pt x="3036191" y="651807"/>
                    <a:pt x="3035639" y="318543"/>
                    <a:pt x="3034587" y="0"/>
                  </a:cubicBezTo>
                  <a:lnTo>
                    <a:pt x="0" y="22919"/>
                  </a:lnTo>
                  <a:close/>
                </a:path>
              </a:pathLst>
            </a:custGeom>
            <a:solidFill>
              <a:srgbClr val="262626">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3" name="Google Shape;143;p6"/>
          <p:cNvGrpSpPr/>
          <p:nvPr/>
        </p:nvGrpSpPr>
        <p:grpSpPr>
          <a:xfrm>
            <a:off x="6189370" y="3985640"/>
            <a:ext cx="4794105" cy="2525692"/>
            <a:chOff x="652102" y="4220307"/>
            <a:chExt cx="3760396" cy="2291025"/>
          </a:xfrm>
        </p:grpSpPr>
        <p:sp>
          <p:nvSpPr>
            <p:cNvPr id="144" name="Google Shape;144;p6"/>
            <p:cNvSpPr/>
            <p:nvPr/>
          </p:nvSpPr>
          <p:spPr>
            <a:xfrm>
              <a:off x="652102" y="4220307"/>
              <a:ext cx="3760396" cy="2291025"/>
            </a:xfrm>
            <a:prstGeom prst="rect">
              <a:avLst/>
            </a:prstGeom>
            <a:solidFill>
              <a:srgbClr val="D8D8D8">
                <a:alpha val="69803"/>
              </a:srgbClr>
            </a:solidFill>
            <a:ln>
              <a:noFill/>
            </a:ln>
          </p:spPr>
          <p:txBody>
            <a:bodyPr spcFirstLastPara="1" wrap="square" lIns="274300" tIns="731500" rIns="274300" bIns="45700" anchor="t" anchorCtr="0">
              <a:noAutofit/>
            </a:bodyPr>
            <a:lstStyle/>
            <a:p>
              <a:pPr marL="0" marR="0" lvl="0" indent="0" algn="l" rtl="0">
                <a:lnSpc>
                  <a:spcPct val="140000"/>
                </a:lnSpc>
                <a:spcBef>
                  <a:spcPts val="0"/>
                </a:spcBef>
                <a:spcAft>
                  <a:spcPts val="0"/>
                </a:spcAft>
                <a:buNone/>
              </a:pPr>
              <a:endParaRPr sz="1800">
                <a:solidFill>
                  <a:srgbClr val="262626"/>
                </a:solidFill>
                <a:latin typeface="Arial"/>
                <a:ea typeface="Arial"/>
                <a:cs typeface="Arial"/>
                <a:sym typeface="Arial"/>
              </a:endParaRPr>
            </a:p>
          </p:txBody>
        </p:sp>
        <p:sp>
          <p:nvSpPr>
            <p:cNvPr id="145" name="Google Shape;145;p6"/>
            <p:cNvSpPr/>
            <p:nvPr/>
          </p:nvSpPr>
          <p:spPr>
            <a:xfrm>
              <a:off x="652102" y="4220307"/>
              <a:ext cx="3760396" cy="970350"/>
            </a:xfrm>
            <a:custGeom>
              <a:avLst/>
              <a:gdLst/>
              <a:ahLst/>
              <a:cxnLst/>
              <a:rect l="l" t="t" r="r" b="b"/>
              <a:pathLst>
                <a:path w="3037243" h="970350" extrusionOk="0">
                  <a:moveTo>
                    <a:pt x="0" y="22919"/>
                  </a:moveTo>
                  <a:lnTo>
                    <a:pt x="3037243" y="970350"/>
                  </a:lnTo>
                  <a:cubicBezTo>
                    <a:pt x="3036191" y="651807"/>
                    <a:pt x="3035639" y="318543"/>
                    <a:pt x="3034587" y="0"/>
                  </a:cubicBezTo>
                  <a:lnTo>
                    <a:pt x="0" y="22919"/>
                  </a:lnTo>
                  <a:close/>
                </a:path>
              </a:pathLst>
            </a:custGeom>
            <a:solidFill>
              <a:srgbClr val="262626">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46" name="Google Shape;146;p6"/>
          <p:cNvSpPr/>
          <p:nvPr/>
        </p:nvSpPr>
        <p:spPr>
          <a:xfrm>
            <a:off x="522907" y="3528440"/>
            <a:ext cx="5063977" cy="457200"/>
          </a:xfrm>
          <a:prstGeom prst="rect">
            <a:avLst/>
          </a:prstGeom>
          <a:solidFill>
            <a:schemeClr val="dk2"/>
          </a:solidFill>
          <a:ln>
            <a:noFill/>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	    Standard Applications</a:t>
            </a:r>
            <a:endParaRPr/>
          </a:p>
        </p:txBody>
      </p:sp>
      <p:sp>
        <p:nvSpPr>
          <p:cNvPr id="147" name="Google Shape;147;p6"/>
          <p:cNvSpPr/>
          <p:nvPr/>
        </p:nvSpPr>
        <p:spPr>
          <a:xfrm>
            <a:off x="6054435" y="3528440"/>
            <a:ext cx="5063977" cy="457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i="0">
                <a:solidFill>
                  <a:schemeClr val="lt1"/>
                </a:solidFill>
                <a:latin typeface="Calibri"/>
                <a:ea typeface="Calibri"/>
                <a:cs typeface="Calibri"/>
                <a:sym typeface="Calibri"/>
              </a:rPr>
              <a:t>                 </a:t>
            </a:r>
            <a:r>
              <a:rPr lang="en-US" sz="2000" b="1">
                <a:solidFill>
                  <a:schemeClr val="lt1"/>
                </a:solidFill>
                <a:latin typeface="Calibri"/>
                <a:ea typeface="Calibri"/>
                <a:cs typeface="Calibri"/>
                <a:sym typeface="Calibri"/>
              </a:rPr>
              <a:t>         </a:t>
            </a:r>
            <a:r>
              <a:rPr lang="en-US" sz="2000" b="1" i="0">
                <a:solidFill>
                  <a:schemeClr val="lt1"/>
                </a:solidFill>
                <a:latin typeface="Calibri"/>
                <a:ea typeface="Calibri"/>
                <a:cs typeface="Calibri"/>
                <a:sym typeface="Calibri"/>
              </a:rPr>
              <a:t>Customized Apps</a:t>
            </a:r>
            <a:endParaRPr/>
          </a:p>
        </p:txBody>
      </p:sp>
      <p:sp>
        <p:nvSpPr>
          <p:cNvPr id="148" name="Google Shape;148;p6"/>
          <p:cNvSpPr txBox="1"/>
          <p:nvPr/>
        </p:nvSpPr>
        <p:spPr>
          <a:xfrm>
            <a:off x="813134" y="4123210"/>
            <a:ext cx="4472038"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C0C0C"/>
              </a:buClr>
              <a:buSzPts val="1800"/>
              <a:buFont typeface="Noto Sans Symbols"/>
              <a:buChar char="▪"/>
            </a:pPr>
            <a:r>
              <a:rPr lang="en-US" sz="1800" b="0" i="0">
                <a:solidFill>
                  <a:srgbClr val="0C0C0C"/>
                </a:solidFill>
                <a:latin typeface="Calibri"/>
                <a:ea typeface="Calibri"/>
                <a:cs typeface="Calibri"/>
                <a:sym typeface="Calibri"/>
              </a:rPr>
              <a:t>Implementation of those business apps, which are released by SAP</a:t>
            </a:r>
            <a:endParaRPr/>
          </a:p>
          <a:p>
            <a:pPr marL="285750" marR="0" lvl="0" indent="-285750" algn="l" rtl="0">
              <a:spcBef>
                <a:spcPts val="0"/>
              </a:spcBef>
              <a:spcAft>
                <a:spcPts val="0"/>
              </a:spcAft>
              <a:buClr>
                <a:srgbClr val="0C0C0C"/>
              </a:buClr>
              <a:buSzPts val="1800"/>
              <a:buFont typeface="Noto Sans Symbols"/>
              <a:buChar char="▪"/>
            </a:pPr>
            <a:r>
              <a:rPr lang="en-US" sz="1800" b="0" i="0">
                <a:solidFill>
                  <a:srgbClr val="0C0C0C"/>
                </a:solidFill>
                <a:latin typeface="Calibri"/>
                <a:ea typeface="Calibri"/>
                <a:cs typeface="Calibri"/>
                <a:sym typeface="Calibri"/>
              </a:rPr>
              <a:t>These are categorized as Transnational, Fact-sheets and Analytical apps etc.</a:t>
            </a:r>
            <a:endParaRPr sz="1800">
              <a:solidFill>
                <a:schemeClr val="dk1"/>
              </a:solidFill>
              <a:latin typeface="Calibri"/>
              <a:ea typeface="Calibri"/>
              <a:cs typeface="Calibri"/>
              <a:sym typeface="Calibri"/>
            </a:endParaRPr>
          </a:p>
        </p:txBody>
      </p:sp>
      <p:sp>
        <p:nvSpPr>
          <p:cNvPr id="149" name="Google Shape;149;p6"/>
          <p:cNvSpPr txBox="1"/>
          <p:nvPr/>
        </p:nvSpPr>
        <p:spPr>
          <a:xfrm>
            <a:off x="6350664" y="4121741"/>
            <a:ext cx="4471516" cy="19952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40000"/>
              </a:lnSpc>
              <a:spcBef>
                <a:spcPts val="0"/>
              </a:spcBef>
              <a:spcAft>
                <a:spcPts val="0"/>
              </a:spcAft>
              <a:buClr>
                <a:srgbClr val="3C3C3C"/>
              </a:buClr>
              <a:buSzPts val="1800"/>
              <a:buFont typeface="Noto Sans Symbols"/>
              <a:buChar char="▪"/>
            </a:pPr>
            <a:r>
              <a:rPr lang="en-US" sz="1800" b="0" i="0">
                <a:solidFill>
                  <a:srgbClr val="3C3C3C"/>
                </a:solidFill>
                <a:latin typeface="Calibri"/>
                <a:ea typeface="Calibri"/>
                <a:cs typeface="Calibri"/>
                <a:sym typeface="Calibri"/>
              </a:rPr>
              <a:t>As per business requirement, a complete custom fiori app can be implemented.</a:t>
            </a:r>
            <a:endParaRPr sz="1800">
              <a:solidFill>
                <a:srgbClr val="262626"/>
              </a:solidFill>
              <a:latin typeface="Calibri"/>
              <a:ea typeface="Calibri"/>
              <a:cs typeface="Calibri"/>
              <a:sym typeface="Calibri"/>
            </a:endParaRPr>
          </a:p>
          <a:p>
            <a:pPr marL="285750" marR="0" lvl="0" indent="-285750" algn="l" rtl="0">
              <a:lnSpc>
                <a:spcPct val="140000"/>
              </a:lnSpc>
              <a:spcBef>
                <a:spcPts val="0"/>
              </a:spcBef>
              <a:spcAft>
                <a:spcPts val="0"/>
              </a:spcAft>
              <a:buClr>
                <a:srgbClr val="3C3C3C"/>
              </a:buClr>
              <a:buSzPts val="1800"/>
              <a:buFont typeface="Noto Sans Symbols"/>
              <a:buChar char="▪"/>
            </a:pPr>
            <a:r>
              <a:rPr lang="en-US" sz="1800" b="0" i="0">
                <a:solidFill>
                  <a:srgbClr val="3C3C3C"/>
                </a:solidFill>
                <a:latin typeface="Calibri"/>
                <a:ea typeface="Calibri"/>
                <a:cs typeface="Calibri"/>
                <a:sym typeface="Calibri"/>
              </a:rPr>
              <a:t>Customized App is been hosted on SAP-Fiori server (front-end system).</a:t>
            </a:r>
            <a:endParaRPr sz="1800" b="0" i="0">
              <a:solidFill>
                <a:srgbClr val="262626"/>
              </a:solidFill>
              <a:latin typeface="Calibri"/>
              <a:ea typeface="Calibri"/>
              <a:cs typeface="Calibri"/>
              <a:sym typeface="Calibri"/>
            </a:endParaRPr>
          </a:p>
          <a:p>
            <a:pPr marL="285750" marR="0" lvl="0" indent="-285750" algn="l" rtl="0">
              <a:lnSpc>
                <a:spcPct val="140000"/>
              </a:lnSpc>
              <a:spcBef>
                <a:spcPts val="0"/>
              </a:spcBef>
              <a:spcAft>
                <a:spcPts val="0"/>
              </a:spcAft>
              <a:buClr>
                <a:srgbClr val="3C3C3C"/>
              </a:buClr>
              <a:buSzPts val="1800"/>
              <a:buFont typeface="Noto Sans Symbols"/>
              <a:buChar char="▪"/>
            </a:pPr>
            <a:r>
              <a:rPr lang="en-US" sz="1800">
                <a:solidFill>
                  <a:srgbClr val="3C3C3C"/>
                </a:solidFill>
                <a:latin typeface="Calibri"/>
                <a:ea typeface="Calibri"/>
                <a:cs typeface="Calibri"/>
                <a:sym typeface="Calibri"/>
              </a:rPr>
              <a:t>I</a:t>
            </a:r>
            <a:r>
              <a:rPr lang="en-US" sz="1800" b="0" i="0">
                <a:solidFill>
                  <a:srgbClr val="3C3C3C"/>
                </a:solidFill>
                <a:latin typeface="Calibri"/>
                <a:ea typeface="Calibri"/>
                <a:cs typeface="Calibri"/>
                <a:sym typeface="Calibri"/>
              </a:rPr>
              <a:t>t integrates with SAP or Non-SAP 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600"/>
              <a:buFont typeface="Corben"/>
              <a:buNone/>
            </a:pPr>
            <a:r>
              <a:rPr lang="en-US" sz="3600">
                <a:solidFill>
                  <a:srgbClr val="000000"/>
                </a:solidFill>
                <a:latin typeface="Corben"/>
                <a:ea typeface="Corben"/>
                <a:cs typeface="Corben"/>
                <a:sym typeface="Corben"/>
              </a:rPr>
              <a:t>Fiori Launchpad Access</a:t>
            </a:r>
            <a:endParaRPr sz="3600" b="0" i="0" u="none" strike="noStrike" cap="none">
              <a:solidFill>
                <a:srgbClr val="000000"/>
              </a:solidFill>
              <a:latin typeface="Corben"/>
              <a:ea typeface="Corben"/>
              <a:cs typeface="Corben"/>
              <a:sym typeface="Corben"/>
            </a:endParaRPr>
          </a:p>
        </p:txBody>
      </p:sp>
      <p:pic>
        <p:nvPicPr>
          <p:cNvPr id="155" name="Google Shape;155;p7"/>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56" name="Google Shape;156;p7"/>
          <p:cNvSpPr txBox="1"/>
          <p:nvPr/>
        </p:nvSpPr>
        <p:spPr>
          <a:xfrm>
            <a:off x="261764" y="779090"/>
            <a:ext cx="11161643"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service which is used by Launchpad to run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/UI2/INTEROP – This service controls navigation from tile to the Application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/UI2/PAGE_BUILDER_PERS – Launchpad personalization, Used to load all the tiles, groups of users, controls the loading of launchpad content for our users.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Trouble shooting:</a:t>
            </a:r>
            <a:endParaRPr/>
          </a:p>
          <a:p>
            <a:pPr marL="342900" marR="0" lvl="0" indent="-34290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service is not even registered</a:t>
            </a:r>
            <a:endParaRPr/>
          </a:p>
          <a:p>
            <a:pPr marL="342900" marR="0" lvl="0" indent="-342900" algn="l" rtl="0">
              <a:spcBef>
                <a:spcPts val="0"/>
              </a:spcBef>
              <a:spcAft>
                <a:spcPts val="0"/>
              </a:spcAft>
              <a:buClr>
                <a:schemeClr val="dk1"/>
              </a:buClr>
              <a:buSzPts val="1800"/>
              <a:buFont typeface="Calibri"/>
              <a:buAutoNum type="arabicPeriod" startAt="2"/>
            </a:pPr>
            <a:r>
              <a:rPr lang="en-US" sz="1800">
                <a:solidFill>
                  <a:schemeClr val="dk1"/>
                </a:solidFill>
                <a:latin typeface="Calibri"/>
                <a:ea typeface="Calibri"/>
                <a:cs typeface="Calibri"/>
                <a:sym typeface="Calibri"/>
              </a:rPr>
              <a:t>The service is not even activate</a:t>
            </a:r>
            <a:endParaRPr/>
          </a:p>
          <a:p>
            <a:pPr marL="342900" marR="0" lvl="0" indent="-342900" algn="l" rtl="0">
              <a:spcBef>
                <a:spcPts val="0"/>
              </a:spcBef>
              <a:spcAft>
                <a:spcPts val="0"/>
              </a:spcAft>
              <a:buClr>
                <a:schemeClr val="dk1"/>
              </a:buClr>
              <a:buSzPts val="1800"/>
              <a:buFont typeface="Calibri"/>
              <a:buAutoNum type="arabicPeriod" startAt="2"/>
            </a:pPr>
            <a:r>
              <a:rPr lang="en-US" sz="1800">
                <a:solidFill>
                  <a:schemeClr val="dk1"/>
                </a:solidFill>
                <a:latin typeface="Calibri"/>
                <a:ea typeface="Calibri"/>
                <a:cs typeface="Calibri"/>
                <a:sym typeface="Calibri"/>
              </a:rPr>
              <a:t>You may not have authorization to access this service.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7"/>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58" name="Google Shape;158;p7" descr="Fiori Launchpad Error: Failure – Unable to load groups Resolved!!!! | SAP  Blogs"/>
          <p:cNvPicPr preferRelativeResize="0"/>
          <p:nvPr/>
        </p:nvPicPr>
        <p:blipFill rotWithShape="1">
          <a:blip r:embed="rId4">
            <a:alphaModFix/>
          </a:blip>
          <a:srcRect/>
          <a:stretch/>
        </p:blipFill>
        <p:spPr>
          <a:xfrm>
            <a:off x="640048" y="3641412"/>
            <a:ext cx="4882891" cy="20649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8"/>
          <p:cNvSpPr txBox="1"/>
          <p:nvPr/>
        </p:nvSpPr>
        <p:spPr>
          <a:xfrm>
            <a:off x="261763" y="188641"/>
            <a:ext cx="11022535"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Basic Terms related to the Launchpad</a:t>
            </a:r>
            <a:endParaRPr/>
          </a:p>
        </p:txBody>
      </p:sp>
      <p:pic>
        <p:nvPicPr>
          <p:cNvPr id="164" name="Google Shape;164;p8"/>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65" name="Google Shape;165;p8"/>
          <p:cNvSpPr txBox="1"/>
          <p:nvPr/>
        </p:nvSpPr>
        <p:spPr>
          <a:xfrm>
            <a:off x="261764" y="779090"/>
            <a:ext cx="11161643"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Catalog</a:t>
            </a:r>
            <a:r>
              <a:rPr lang="en-US" sz="1800">
                <a:solidFill>
                  <a:schemeClr val="dk1"/>
                </a:solidFill>
                <a:latin typeface="Calibri"/>
                <a:ea typeface="Calibri"/>
                <a:cs typeface="Calibri"/>
                <a:sym typeface="Calibri"/>
              </a:rPr>
              <a:t> – A Collection of all the Tiles, Each tile represent precisely one Application. We create catalog to package all tiles together according to team, functional area, application component, functionality, area of responsibility…</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Tile</a:t>
            </a:r>
            <a:r>
              <a:rPr lang="en-US" sz="1800">
                <a:solidFill>
                  <a:schemeClr val="dk1"/>
                </a:solidFill>
                <a:latin typeface="Calibri"/>
                <a:ea typeface="Calibri"/>
                <a:cs typeface="Calibri"/>
                <a:sym typeface="Calibri"/>
              </a:rPr>
              <a:t> – a square box which provides entry point for an app, it consists of 2 parts,</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Tile Properties – title, subtitle, icon, ..</a:t>
            </a:r>
            <a:endParaRPr/>
          </a:p>
          <a:p>
            <a:pPr marL="342900" marR="0" lvl="0" indent="-342900" algn="l" rtl="0">
              <a:spcBef>
                <a:spcPts val="0"/>
              </a:spcBef>
              <a:spcAft>
                <a:spcPts val="0"/>
              </a:spcAft>
              <a:buClr>
                <a:schemeClr val="dk1"/>
              </a:buClr>
              <a:buSzPts val="1800"/>
              <a:buFont typeface="Calibri"/>
              <a:buAutoNum type="arabicPeriod"/>
            </a:pPr>
            <a:r>
              <a:rPr lang="en-US" sz="1800" b="1">
                <a:solidFill>
                  <a:schemeClr val="dk1"/>
                </a:solidFill>
                <a:latin typeface="Calibri"/>
                <a:ea typeface="Calibri"/>
                <a:cs typeface="Calibri"/>
                <a:sym typeface="Calibri"/>
              </a:rPr>
              <a:t>Intent</a:t>
            </a:r>
            <a:r>
              <a:rPr lang="en-US" sz="1800">
                <a:solidFill>
                  <a:schemeClr val="dk1"/>
                </a:solidFill>
                <a:latin typeface="Calibri"/>
                <a:ea typeface="Calibri"/>
                <a:cs typeface="Calibri"/>
                <a:sym typeface="Calibri"/>
              </a:rPr>
              <a:t> - Semantic Object + Action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Semantic Object – The business object which is involved in the activity. Area of interest. E.g. SalesOrder, PurchaseOrder, OutboundDelivery, Customer, Vendor, Sales,..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Action – Define the purpose of our Fiori Application. Indicative of the Activity which we want to perform on Business object. E.g. Create, Change, Manage, Track, Maintain, Execute, Analyze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Intent 🡺 SalesOrder-manage, OutboundDelivery-track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Note: Every application in entire system has unique intent.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3. </a:t>
            </a:r>
            <a:r>
              <a:rPr lang="en-US" sz="1800" b="1">
                <a:solidFill>
                  <a:schemeClr val="dk1"/>
                </a:solidFill>
                <a:latin typeface="Calibri"/>
                <a:ea typeface="Calibri"/>
                <a:cs typeface="Calibri"/>
                <a:sym typeface="Calibri"/>
              </a:rPr>
              <a:t>Target Mapping </a:t>
            </a:r>
            <a:r>
              <a:rPr lang="en-US" sz="1800">
                <a:solidFill>
                  <a:schemeClr val="dk1"/>
                </a:solidFill>
                <a:latin typeface="Calibri"/>
                <a:ea typeface="Calibri"/>
                <a:cs typeface="Calibri"/>
                <a:sym typeface="Calibri"/>
              </a:rPr>
              <a:t>– Maps the </a:t>
            </a:r>
            <a:r>
              <a:rPr lang="en-US" sz="1800" b="1">
                <a:solidFill>
                  <a:schemeClr val="dk1"/>
                </a:solidFill>
                <a:latin typeface="Calibri"/>
                <a:ea typeface="Calibri"/>
                <a:cs typeface="Calibri"/>
                <a:sym typeface="Calibri"/>
              </a:rPr>
              <a:t>intent</a:t>
            </a:r>
            <a:r>
              <a:rPr lang="en-US" sz="1800">
                <a:solidFill>
                  <a:schemeClr val="dk1"/>
                </a:solidFill>
                <a:latin typeface="Calibri"/>
                <a:ea typeface="Calibri"/>
                <a:cs typeface="Calibri"/>
                <a:sym typeface="Calibri"/>
              </a:rPr>
              <a:t> with the actual </a:t>
            </a:r>
            <a:r>
              <a:rPr lang="en-US" sz="1800" b="1">
                <a:solidFill>
                  <a:schemeClr val="dk1"/>
                </a:solidFill>
                <a:latin typeface="Calibri"/>
                <a:ea typeface="Calibri"/>
                <a:cs typeface="Calibri"/>
                <a:sym typeface="Calibri"/>
              </a:rPr>
              <a:t>Fiori App, WeBGUI, Tcode, Webdynpro App</a:t>
            </a: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4. </a:t>
            </a:r>
            <a:r>
              <a:rPr lang="en-US" sz="1800" b="1">
                <a:solidFill>
                  <a:schemeClr val="dk1"/>
                </a:solidFill>
                <a:latin typeface="Calibri"/>
                <a:ea typeface="Calibri"/>
                <a:cs typeface="Calibri"/>
                <a:sym typeface="Calibri"/>
              </a:rPr>
              <a:t>Group</a:t>
            </a:r>
            <a:r>
              <a:rPr lang="en-US" sz="1800">
                <a:solidFill>
                  <a:schemeClr val="dk1"/>
                </a:solidFill>
                <a:latin typeface="Calibri"/>
                <a:ea typeface="Calibri"/>
                <a:cs typeface="Calibri"/>
                <a:sym typeface="Calibri"/>
              </a:rPr>
              <a:t> – Is used to group tiles logically from business point of view, We never create tiles in group. We reference tiles in the group from catalog.</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5. Role – </a:t>
            </a:r>
            <a:r>
              <a:rPr lang="en-US" sz="1800">
                <a:solidFill>
                  <a:schemeClr val="dk1"/>
                </a:solidFill>
                <a:latin typeface="Calibri"/>
                <a:ea typeface="Calibri"/>
                <a:cs typeface="Calibri"/>
                <a:sym typeface="Calibri"/>
              </a:rPr>
              <a:t>A user will be granted a role and inside the role we will have the catalog and the group.</a:t>
            </a:r>
            <a:endParaRPr sz="1800" b="1">
              <a:solidFill>
                <a:schemeClr val="dk1"/>
              </a:solidFill>
              <a:latin typeface="Calibri"/>
              <a:ea typeface="Calibri"/>
              <a:cs typeface="Calibri"/>
              <a:sym typeface="Calibri"/>
            </a:endParaRPr>
          </a:p>
        </p:txBody>
      </p:sp>
      <p:sp>
        <p:nvSpPr>
          <p:cNvPr id="166" name="Google Shape;166;p8"/>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
        <p:nvSpPr>
          <p:cNvPr id="167" name="Google Shape;167;p8"/>
          <p:cNvSpPr/>
          <p:nvPr/>
        </p:nvSpPr>
        <p:spPr>
          <a:xfrm>
            <a:off x="8779038" y="5228309"/>
            <a:ext cx="1459345" cy="757382"/>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Fiori App</a:t>
            </a:r>
            <a:endParaRPr/>
          </a:p>
        </p:txBody>
      </p:sp>
      <p:sp>
        <p:nvSpPr>
          <p:cNvPr id="168" name="Google Shape;168;p8"/>
          <p:cNvSpPr/>
          <p:nvPr/>
        </p:nvSpPr>
        <p:spPr>
          <a:xfrm>
            <a:off x="1893328" y="5228309"/>
            <a:ext cx="1459345" cy="757382"/>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Tile</a:t>
            </a:r>
            <a:endParaRPr/>
          </a:p>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Tile 1</a:t>
            </a:r>
            <a:endParaRPr/>
          </a:p>
        </p:txBody>
      </p:sp>
      <p:cxnSp>
        <p:nvCxnSpPr>
          <p:cNvPr id="169" name="Google Shape;169;p8"/>
          <p:cNvCxnSpPr>
            <a:stCxn id="168" idx="3"/>
          </p:cNvCxnSpPr>
          <p:nvPr/>
        </p:nvCxnSpPr>
        <p:spPr>
          <a:xfrm>
            <a:off x="3352673" y="5607000"/>
            <a:ext cx="2230500" cy="0"/>
          </a:xfrm>
          <a:prstGeom prst="straightConnector1">
            <a:avLst/>
          </a:prstGeom>
          <a:noFill/>
          <a:ln w="9525" cap="flat" cmpd="sng">
            <a:solidFill>
              <a:srgbClr val="4A7DBA"/>
            </a:solidFill>
            <a:prstDash val="solid"/>
            <a:round/>
            <a:headEnd type="none" w="sm" len="sm"/>
            <a:tailEnd type="none" w="sm" len="sm"/>
          </a:ln>
        </p:spPr>
      </p:cxnSp>
      <p:cxnSp>
        <p:nvCxnSpPr>
          <p:cNvPr id="170" name="Google Shape;170;p8"/>
          <p:cNvCxnSpPr/>
          <p:nvPr/>
        </p:nvCxnSpPr>
        <p:spPr>
          <a:xfrm>
            <a:off x="6548455" y="5607000"/>
            <a:ext cx="2230583" cy="0"/>
          </a:xfrm>
          <a:prstGeom prst="straightConnector1">
            <a:avLst/>
          </a:prstGeom>
          <a:noFill/>
          <a:ln w="9525" cap="flat" cmpd="sng">
            <a:solidFill>
              <a:srgbClr val="4A7DBA"/>
            </a:solidFill>
            <a:prstDash val="solid"/>
            <a:round/>
            <a:headEnd type="none" w="sm" len="sm"/>
            <a:tailEnd type="none" w="sm" len="sm"/>
          </a:ln>
        </p:spPr>
      </p:cxnSp>
      <p:sp>
        <p:nvSpPr>
          <p:cNvPr id="171" name="Google Shape;171;p8"/>
          <p:cNvSpPr/>
          <p:nvPr/>
        </p:nvSpPr>
        <p:spPr>
          <a:xfrm>
            <a:off x="6005247" y="5413036"/>
            <a:ext cx="543208" cy="369323"/>
          </a:xfrm>
          <a:prstGeom prst="ellipse">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2" name="Google Shape;172;p8"/>
          <p:cNvSpPr/>
          <p:nvPr/>
        </p:nvSpPr>
        <p:spPr>
          <a:xfrm>
            <a:off x="5509364" y="5228342"/>
            <a:ext cx="692727" cy="757349"/>
          </a:xfrm>
          <a:prstGeom prst="lef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3" name="Google Shape;173;p8"/>
          <p:cNvSpPr txBox="1"/>
          <p:nvPr/>
        </p:nvSpPr>
        <p:spPr>
          <a:xfrm>
            <a:off x="5509364" y="5976323"/>
            <a:ext cx="2501094" cy="3670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Target Mapping</a:t>
            </a:r>
            <a:endParaRPr/>
          </a:p>
        </p:txBody>
      </p:sp>
      <p:sp>
        <p:nvSpPr>
          <p:cNvPr id="174" name="Google Shape;174;p8"/>
          <p:cNvSpPr/>
          <p:nvPr/>
        </p:nvSpPr>
        <p:spPr>
          <a:xfrm>
            <a:off x="1907454" y="6037167"/>
            <a:ext cx="1459345" cy="757382"/>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Tile</a:t>
            </a:r>
            <a:endParaRPr/>
          </a:p>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Tile 2</a:t>
            </a:r>
            <a:endParaRPr/>
          </a:p>
        </p:txBody>
      </p:sp>
      <p:cxnSp>
        <p:nvCxnSpPr>
          <p:cNvPr id="175" name="Google Shape;175;p8"/>
          <p:cNvCxnSpPr>
            <a:endCxn id="174" idx="3"/>
          </p:cNvCxnSpPr>
          <p:nvPr/>
        </p:nvCxnSpPr>
        <p:spPr>
          <a:xfrm flipH="1">
            <a:off x="3366799" y="5584558"/>
            <a:ext cx="2262600" cy="831300"/>
          </a:xfrm>
          <a:prstGeom prst="straightConnector1">
            <a:avLst/>
          </a:prstGeom>
          <a:noFill/>
          <a:ln w="9525" cap="flat" cmpd="sng">
            <a:solidFill>
              <a:srgbClr val="4A7DBA"/>
            </a:solidFill>
            <a:prstDash val="solid"/>
            <a:round/>
            <a:headEnd type="none" w="sm" len="sm"/>
            <a:tailEnd type="none" w="sm" len="sm"/>
          </a:ln>
        </p:spPr>
      </p:cxnSp>
      <p:sp>
        <p:nvSpPr>
          <p:cNvPr id="176" name="Google Shape;176;p8"/>
          <p:cNvSpPr txBox="1"/>
          <p:nvPr/>
        </p:nvSpPr>
        <p:spPr>
          <a:xfrm>
            <a:off x="5835912" y="4910844"/>
            <a:ext cx="8964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intent</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9"/>
          <p:cNvSpPr txBox="1"/>
          <p:nvPr/>
        </p:nvSpPr>
        <p:spPr>
          <a:xfrm>
            <a:off x="261763" y="188641"/>
            <a:ext cx="11161643"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Relationship between Front-End Components</a:t>
            </a:r>
            <a:endParaRPr/>
          </a:p>
        </p:txBody>
      </p:sp>
      <p:pic>
        <p:nvPicPr>
          <p:cNvPr id="182" name="Google Shape;182;p9"/>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83" name="Google Shape;183;p9"/>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84" name="Google Shape;184;p9"/>
          <p:cNvPicPr preferRelativeResize="0"/>
          <p:nvPr/>
        </p:nvPicPr>
        <p:blipFill rotWithShape="1">
          <a:blip r:embed="rId4">
            <a:alphaModFix/>
          </a:blip>
          <a:srcRect/>
          <a:stretch/>
        </p:blipFill>
        <p:spPr>
          <a:xfrm>
            <a:off x="614362" y="1595437"/>
            <a:ext cx="10963275" cy="3667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(Sakshi)</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Sakshi’s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2244</Words>
  <Application>Microsoft Office PowerPoint</Application>
  <PresentationFormat>Widescreen</PresentationFormat>
  <Paragraphs>239</Paragraphs>
  <Slides>21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-apple-system</vt:lpstr>
      <vt:lpstr>Arial</vt:lpstr>
      <vt:lpstr>Calibri</vt:lpstr>
      <vt:lpstr>Calibri Light</vt:lpstr>
      <vt:lpstr>Cooper Black</vt:lpstr>
      <vt:lpstr>Corben</vt:lpstr>
      <vt:lpstr>Noto Sans Symbols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16</cp:revision>
  <dcterms:created xsi:type="dcterms:W3CDTF">2023-08-10T16:09:42Z</dcterms:created>
  <dcterms:modified xsi:type="dcterms:W3CDTF">2024-10-30T07:20:22Z</dcterms:modified>
</cp:coreProperties>
</file>